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!content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2" r:id="rId2"/>
    <p:sldId id="299" r:id="rId3"/>
    <p:sldId id="313" r:id="rId4"/>
    <p:sldId id="312" r:id="rId5"/>
    <p:sldId id="318" r:id="rId6"/>
    <p:sldId id="303" r:id="rId7"/>
    <p:sldId id="322" r:id="rId8"/>
    <p:sldId id="324" r:id="rId9"/>
    <p:sldId id="323" r:id="rId10"/>
    <p:sldId id="321" r:id="rId11"/>
    <p:sldId id="320" r:id="rId12"/>
    <p:sldId id="258" r:id="rId13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24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50"/>
      </p:cViewPr>
      <p:guideLst>
        <p:guide orient="horz" pos="2024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00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1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027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337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981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718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760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877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836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342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312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5922650-8B0E-4D20-9106-EB4728F85997}"/>
              </a:ext>
            </a:extLst>
          </p:cNvPr>
          <p:cNvGrpSpPr/>
          <p:nvPr userDrawn="1"/>
        </p:nvGrpSpPr>
        <p:grpSpPr>
          <a:xfrm>
            <a:off x="-39688" y="7937"/>
            <a:ext cx="12296776" cy="6842126"/>
            <a:chOff x="-39688" y="7937"/>
            <a:chExt cx="12296776" cy="6842126"/>
          </a:xfrm>
        </p:grpSpPr>
        <p:pic>
          <p:nvPicPr>
            <p:cNvPr id="8" name="图片 6">
              <a:extLst>
                <a:ext uri="{FF2B5EF4-FFF2-40B4-BE49-F238E27FC236}">
                  <a16:creationId xmlns:a16="http://schemas.microsoft.com/office/drawing/2014/main" xmlns="" id="{08BE498F-F906-4C60-964B-44A4201753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688" y="7938"/>
              <a:ext cx="12296776" cy="684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247E4DEA-5AD1-4DCB-BE77-53217D5B06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7937"/>
              <a:ext cx="3071664" cy="82877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8" name="组合 7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" name="图片 9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!content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-169255" y="2248996"/>
            <a:ext cx="123612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点到直线的距离</a:t>
            </a:r>
            <a:endParaRPr lang="zh-CN" altLang="en-US" sz="96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280DDEC-C2AE-4976-BE08-2A89A17D19F0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A331098-FEB5-48E4-A2F8-A97F67CD5802}"/>
              </a:ext>
            </a:extLst>
          </p:cNvPr>
          <p:cNvSpPr txBox="1"/>
          <p:nvPr/>
        </p:nvSpPr>
        <p:spPr>
          <a:xfrm>
            <a:off x="460175" y="906838"/>
            <a:ext cx="1123324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4.</a:t>
            </a:r>
            <a:r>
              <a:rPr lang="zh-CN" altLang="en-US" sz="2800" b="1" dirty="0">
                <a:latin typeface="+mj-ea"/>
                <a:ea typeface="+mj-ea"/>
              </a:rPr>
              <a:t>如图，∠</a:t>
            </a:r>
            <a:r>
              <a:rPr lang="en-US" altLang="zh-CN" sz="2800" b="1" dirty="0">
                <a:latin typeface="+mj-ea"/>
                <a:ea typeface="+mj-ea"/>
              </a:rPr>
              <a:t>BAC</a:t>
            </a:r>
            <a:r>
              <a:rPr lang="zh-CN" altLang="en-US" sz="2800" b="1" dirty="0">
                <a:latin typeface="+mj-ea"/>
                <a:ea typeface="+mj-ea"/>
              </a:rPr>
              <a:t>＝</a:t>
            </a:r>
            <a:r>
              <a:rPr lang="en-US" altLang="zh-CN" sz="2800" b="1" dirty="0">
                <a:latin typeface="+mj-ea"/>
                <a:ea typeface="+mj-ea"/>
              </a:rPr>
              <a:t>90°</a:t>
            </a:r>
            <a:r>
              <a:rPr lang="zh-CN" altLang="en-US" sz="2800" b="1" dirty="0">
                <a:latin typeface="+mj-ea"/>
                <a:ea typeface="+mj-ea"/>
              </a:rPr>
              <a:t>，</a:t>
            </a:r>
            <a:r>
              <a:rPr lang="en-US" altLang="zh-CN" sz="2800" b="1" dirty="0">
                <a:latin typeface="+mj-ea"/>
                <a:ea typeface="+mj-ea"/>
              </a:rPr>
              <a:t>AD⊥BC</a:t>
            </a:r>
            <a:r>
              <a:rPr lang="zh-CN" altLang="en-US" sz="2800" b="1" dirty="0">
                <a:latin typeface="+mj-ea"/>
                <a:ea typeface="+mj-ea"/>
              </a:rPr>
              <a:t>，则下列结论中，正确的有</a:t>
            </a:r>
            <a:r>
              <a:rPr lang="en-US" altLang="zh-CN" sz="2800" b="1" dirty="0">
                <a:latin typeface="+mj-ea"/>
                <a:ea typeface="+mj-ea"/>
              </a:rPr>
              <a:t>(     )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①</a:t>
            </a:r>
            <a:r>
              <a:rPr lang="zh-CN" altLang="en-US" sz="2800" b="1" dirty="0">
                <a:latin typeface="+mj-ea"/>
                <a:ea typeface="+mj-ea"/>
              </a:rPr>
              <a:t>点</a:t>
            </a:r>
            <a:r>
              <a:rPr lang="en-US" altLang="zh-CN" sz="2800" b="1" dirty="0">
                <a:latin typeface="+mj-ea"/>
                <a:ea typeface="+mj-ea"/>
              </a:rPr>
              <a:t>B</a:t>
            </a:r>
            <a:r>
              <a:rPr lang="zh-CN" altLang="en-US" sz="2800" b="1" dirty="0">
                <a:latin typeface="+mj-ea"/>
                <a:ea typeface="+mj-ea"/>
              </a:rPr>
              <a:t>到</a:t>
            </a:r>
            <a:r>
              <a:rPr lang="en-US" altLang="zh-CN" sz="2800" b="1" dirty="0">
                <a:latin typeface="+mj-ea"/>
                <a:ea typeface="+mj-ea"/>
              </a:rPr>
              <a:t>AC</a:t>
            </a:r>
            <a:r>
              <a:rPr lang="zh-CN" altLang="en-US" sz="2800" b="1" dirty="0">
                <a:latin typeface="+mj-ea"/>
                <a:ea typeface="+mj-ea"/>
              </a:rPr>
              <a:t>的垂线段是线段</a:t>
            </a:r>
            <a:r>
              <a:rPr lang="en-US" altLang="zh-CN" sz="2800" b="1" dirty="0">
                <a:latin typeface="+mj-ea"/>
                <a:ea typeface="+mj-ea"/>
              </a:rPr>
              <a:t>AB</a:t>
            </a:r>
            <a:r>
              <a:rPr lang="zh-CN" altLang="en-US" sz="2800" b="1" dirty="0">
                <a:latin typeface="+mj-ea"/>
                <a:ea typeface="+mj-ea"/>
              </a:rPr>
              <a:t>；②线段</a:t>
            </a:r>
            <a:r>
              <a:rPr lang="en-US" altLang="zh-CN" sz="2800" b="1" dirty="0">
                <a:latin typeface="+mj-ea"/>
                <a:ea typeface="+mj-ea"/>
              </a:rPr>
              <a:t>AC</a:t>
            </a:r>
            <a:r>
              <a:rPr lang="zh-CN" altLang="en-US" sz="2800" b="1" dirty="0">
                <a:latin typeface="+mj-ea"/>
                <a:ea typeface="+mj-ea"/>
              </a:rPr>
              <a:t>是点</a:t>
            </a:r>
            <a:r>
              <a:rPr lang="en-US" altLang="zh-CN" sz="2800" b="1" dirty="0">
                <a:latin typeface="+mj-ea"/>
                <a:ea typeface="+mj-ea"/>
              </a:rPr>
              <a:t>C</a:t>
            </a:r>
            <a:r>
              <a:rPr lang="zh-CN" altLang="en-US" sz="2800" b="1" dirty="0">
                <a:latin typeface="+mj-ea"/>
                <a:ea typeface="+mj-ea"/>
              </a:rPr>
              <a:t>到</a:t>
            </a:r>
            <a:r>
              <a:rPr lang="en-US" altLang="zh-CN" sz="2800" b="1" dirty="0">
                <a:latin typeface="+mj-ea"/>
                <a:ea typeface="+mj-ea"/>
              </a:rPr>
              <a:t>AB</a:t>
            </a:r>
            <a:r>
              <a:rPr lang="zh-CN" altLang="en-US" sz="2800" b="1" dirty="0">
                <a:latin typeface="+mj-ea"/>
                <a:ea typeface="+mj-ea"/>
              </a:rPr>
              <a:t>的垂线段；③线段</a:t>
            </a:r>
            <a:r>
              <a:rPr lang="en-US" altLang="zh-CN" sz="2800" b="1" dirty="0">
                <a:latin typeface="+mj-ea"/>
                <a:ea typeface="+mj-ea"/>
              </a:rPr>
              <a:t>AD</a:t>
            </a:r>
            <a:r>
              <a:rPr lang="zh-CN" altLang="en-US" sz="2800" b="1" dirty="0">
                <a:latin typeface="+mj-ea"/>
                <a:ea typeface="+mj-ea"/>
              </a:rPr>
              <a:t>是点</a:t>
            </a:r>
            <a:r>
              <a:rPr lang="en-US" altLang="zh-CN" sz="2800" b="1" dirty="0">
                <a:latin typeface="+mj-ea"/>
                <a:ea typeface="+mj-ea"/>
              </a:rPr>
              <a:t>A</a:t>
            </a:r>
            <a:r>
              <a:rPr lang="zh-CN" altLang="en-US" sz="2800" b="1" dirty="0">
                <a:latin typeface="+mj-ea"/>
                <a:ea typeface="+mj-ea"/>
              </a:rPr>
              <a:t>到</a:t>
            </a:r>
            <a:r>
              <a:rPr lang="en-US" altLang="zh-CN" sz="2800" b="1" dirty="0">
                <a:latin typeface="+mj-ea"/>
                <a:ea typeface="+mj-ea"/>
              </a:rPr>
              <a:t>BC</a:t>
            </a:r>
            <a:r>
              <a:rPr lang="zh-CN" altLang="en-US" sz="2800" b="1" dirty="0">
                <a:latin typeface="+mj-ea"/>
                <a:ea typeface="+mj-ea"/>
              </a:rPr>
              <a:t>的垂线段；④线段</a:t>
            </a:r>
            <a:r>
              <a:rPr lang="en-US" altLang="zh-CN" sz="2800" b="1" dirty="0">
                <a:latin typeface="+mj-ea"/>
                <a:ea typeface="+mj-ea"/>
              </a:rPr>
              <a:t>BD</a:t>
            </a:r>
            <a:r>
              <a:rPr lang="zh-CN" altLang="en-US" sz="2800" b="1" dirty="0">
                <a:latin typeface="+mj-ea"/>
                <a:ea typeface="+mj-ea"/>
              </a:rPr>
              <a:t>是点</a:t>
            </a:r>
            <a:r>
              <a:rPr lang="en-US" altLang="zh-CN" sz="2800" b="1" dirty="0">
                <a:latin typeface="+mj-ea"/>
                <a:ea typeface="+mj-ea"/>
              </a:rPr>
              <a:t>B</a:t>
            </a:r>
            <a:r>
              <a:rPr lang="zh-CN" altLang="en-US" sz="2800" b="1" dirty="0">
                <a:latin typeface="+mj-ea"/>
                <a:ea typeface="+mj-ea"/>
              </a:rPr>
              <a:t>到</a:t>
            </a:r>
            <a:r>
              <a:rPr lang="en-US" altLang="zh-CN" sz="2800" b="1" dirty="0">
                <a:latin typeface="+mj-ea"/>
                <a:ea typeface="+mj-ea"/>
              </a:rPr>
              <a:t>AD</a:t>
            </a:r>
            <a:r>
              <a:rPr lang="zh-CN" altLang="en-US" sz="2800" b="1" dirty="0">
                <a:latin typeface="+mj-ea"/>
                <a:ea typeface="+mj-ea"/>
              </a:rPr>
              <a:t>的垂线段。</a:t>
            </a:r>
            <a:endParaRPr lang="en-US" altLang="zh-CN" sz="2800" b="1" dirty="0">
              <a:latin typeface="+mj-ea"/>
              <a:ea typeface="+mj-ea"/>
            </a:endParaRPr>
          </a:p>
          <a:p>
            <a:endParaRPr lang="zh-CN" altLang="en-US" sz="2800" b="1" dirty="0">
              <a:latin typeface="+mj-ea"/>
              <a:ea typeface="+mj-ea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B6554C2-8888-4596-9BEA-351F52210E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48" y="3221974"/>
            <a:ext cx="3888432" cy="229961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56F17BF-F15F-4E0A-A67A-84BE490286D4}"/>
              </a:ext>
            </a:extLst>
          </p:cNvPr>
          <p:cNvSpPr/>
          <p:nvPr/>
        </p:nvSpPr>
        <p:spPr>
          <a:xfrm>
            <a:off x="695400" y="3071006"/>
            <a:ext cx="6096000" cy="26015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A.1</a:t>
            </a:r>
            <a:r>
              <a:rPr lang="zh-CN" altLang="en-US" sz="2800" b="1" dirty="0">
                <a:latin typeface="+mj-ea"/>
                <a:ea typeface="+mj-ea"/>
              </a:rPr>
              <a:t>个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B.2</a:t>
            </a:r>
            <a:r>
              <a:rPr lang="zh-CN" altLang="en-US" sz="2800" b="1" dirty="0">
                <a:latin typeface="+mj-ea"/>
                <a:ea typeface="+mj-ea"/>
              </a:rPr>
              <a:t>个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C.3</a:t>
            </a:r>
            <a:r>
              <a:rPr lang="zh-CN" altLang="en-US" sz="2800" b="1" dirty="0">
                <a:latin typeface="+mj-ea"/>
                <a:ea typeface="+mj-ea"/>
              </a:rPr>
              <a:t>个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D.4</a:t>
            </a:r>
            <a:r>
              <a:rPr lang="zh-CN" altLang="en-US" sz="2800" b="1" dirty="0">
                <a:latin typeface="+mj-ea"/>
                <a:ea typeface="+mj-ea"/>
              </a:rPr>
              <a:t>个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FA3375A3-E2BA-47CB-AE63-39B27BFF4F1A}"/>
              </a:ext>
            </a:extLst>
          </p:cNvPr>
          <p:cNvSpPr/>
          <p:nvPr/>
        </p:nvSpPr>
        <p:spPr>
          <a:xfrm>
            <a:off x="10056440" y="1013250"/>
            <a:ext cx="5501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03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2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34" name="Text Box 35">
            <a:extLst>
              <a:ext uri="{FF2B5EF4-FFF2-40B4-BE49-F238E27FC236}">
                <a16:creationId xmlns:a16="http://schemas.microsoft.com/office/drawing/2014/main" xmlns="" id="{302EFEB7-17C7-46A7-9D22-0744BA90F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797" y="3301177"/>
            <a:ext cx="1168836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dirty="0">
                <a:latin typeface="Times New Roman" panose="02020603050405020304" pitchFamily="18" charset="0"/>
              </a:rPr>
              <a:t>垂线的性质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2:   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连接直线外一点与直线上各点的所有线段中，垂线段最短。              （简单说成：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垂线段最短。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）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9DF5B4D-1AD0-40EB-BCEC-A8332D11025B}"/>
              </a:ext>
            </a:extLst>
          </p:cNvPr>
          <p:cNvSpPr txBox="1"/>
          <p:nvPr/>
        </p:nvSpPr>
        <p:spPr>
          <a:xfrm>
            <a:off x="152686" y="944197"/>
            <a:ext cx="2153485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600" b="1" dirty="0"/>
              <a:t>一个定义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1FF91F1-12D8-4153-926F-4897129721B2}"/>
              </a:ext>
            </a:extLst>
          </p:cNvPr>
          <p:cNvSpPr txBox="1"/>
          <p:nvPr/>
        </p:nvSpPr>
        <p:spPr>
          <a:xfrm>
            <a:off x="152685" y="2431826"/>
            <a:ext cx="2153485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600" b="1" dirty="0"/>
              <a:t>一个性质</a:t>
            </a: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xmlns="" id="{6E512CD3-79A7-4E7B-AB0C-EA3848851C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854" y="1731970"/>
            <a:ext cx="1152966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kumimoji="1" lang="zh-CN" altLang="en-US" sz="2800" b="1" dirty="0">
                <a:latin typeface="Times New Roman" panose="02020603050405020304" pitchFamily="18" charset="0"/>
              </a:rPr>
              <a:t>直线外一点到这条直线的垂线段的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长度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，叫做点到直线的距离。</a:t>
            </a:r>
          </a:p>
        </p:txBody>
      </p:sp>
    </p:spTree>
    <p:extLst>
      <p:ext uri="{BB962C8B-B14F-4D97-AF65-F5344CB8AC3E}">
        <p14:creationId xmlns:p14="http://schemas.microsoft.com/office/powerpoint/2010/main" val="1740471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554044" y="1563638"/>
            <a:ext cx="9077591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理解并掌握垂线的性质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---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垂线段最短？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560364" y="2715823"/>
            <a:ext cx="1063163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点到直线的距离的定义？灵活运用定义解决问题？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4">
            <a:extLst>
              <a:ext uri="{FF2B5EF4-FFF2-40B4-BE49-F238E27FC236}">
                <a16:creationId xmlns:a16="http://schemas.microsoft.com/office/drawing/2014/main" xmlns="" id="{D93BF5F8-44EE-47CE-954B-D00E9BB357D7}"/>
              </a:ext>
            </a:extLst>
          </p:cNvPr>
          <p:cNvSpPr txBox="1">
            <a:spLocks noChangeArrowheads="1"/>
          </p:cNvSpPr>
          <p:nvPr/>
        </p:nvSpPr>
        <p:spPr>
          <a:xfrm>
            <a:off x="294249" y="4134499"/>
            <a:ext cx="11897751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+mn-lt"/>
                <a:ea typeface="+mn-ea"/>
                <a:cs typeface="+mn-cs"/>
              </a:rPr>
              <a:t>此问题就是“直线外一点与已知直线上各点所连的线段中</a:t>
            </a:r>
            <a:r>
              <a:rPr lang="en-US" altLang="zh-CN" sz="3200" b="1" dirty="0">
                <a:latin typeface="+mn-lt"/>
                <a:ea typeface="+mn-ea"/>
                <a:cs typeface="+mn-cs"/>
              </a:rPr>
              <a:t>,</a:t>
            </a:r>
            <a:r>
              <a:rPr lang="zh-CN" altLang="en-US" sz="3200" b="1" dirty="0">
                <a:latin typeface="+mn-lt"/>
                <a:ea typeface="+mn-ea"/>
                <a:cs typeface="+mn-cs"/>
              </a:rPr>
              <a:t>有没有</a:t>
            </a:r>
            <a:r>
              <a:rPr lang="zh-CN" altLang="en-US" sz="3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最短</a:t>
            </a:r>
            <a:r>
              <a:rPr lang="zh-CN" altLang="en-US" sz="3200" b="1" dirty="0">
                <a:latin typeface="+mn-lt"/>
                <a:ea typeface="+mn-ea"/>
                <a:cs typeface="+mn-cs"/>
              </a:rPr>
              <a:t>的线段</a:t>
            </a:r>
            <a:r>
              <a:rPr lang="en-US" altLang="zh-CN" sz="3200" b="1" dirty="0">
                <a:latin typeface="+mn-lt"/>
                <a:ea typeface="+mn-ea"/>
                <a:cs typeface="+mn-cs"/>
              </a:rPr>
              <a:t>?”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7B3DC942-14A5-456F-BA83-B35650DB3508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134FEE0-1D21-4F18-B8FC-8FA53CAF180E}"/>
              </a:ext>
            </a:extLst>
          </p:cNvPr>
          <p:cNvGrpSpPr/>
          <p:nvPr/>
        </p:nvGrpSpPr>
        <p:grpSpPr>
          <a:xfrm>
            <a:off x="294249" y="953369"/>
            <a:ext cx="11603501" cy="3064473"/>
            <a:chOff x="294249" y="953369"/>
            <a:chExt cx="11603501" cy="3064473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439F6F7A-109E-4806-8237-7430EF95A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4249" y="953369"/>
              <a:ext cx="11603501" cy="3064473"/>
            </a:xfrm>
            <a:prstGeom prst="rect">
              <a:avLst/>
            </a:prstGeom>
          </p:spPr>
        </p:pic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50900DE0-FB4E-4EC9-830A-B687619B57FF}"/>
                </a:ext>
              </a:extLst>
            </p:cNvPr>
            <p:cNvSpPr txBox="1"/>
            <p:nvPr/>
          </p:nvSpPr>
          <p:spPr>
            <a:xfrm>
              <a:off x="8400256" y="1470773"/>
              <a:ext cx="158417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/>
                <a:t>P</a:t>
              </a:r>
              <a:endParaRPr lang="zh-CN" altLang="en-US" sz="4400" b="1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D1C708B5-F9BB-4E5B-94DF-EC6E21ED5C4E}"/>
                </a:ext>
              </a:extLst>
            </p:cNvPr>
            <p:cNvSpPr/>
            <p:nvPr/>
          </p:nvSpPr>
          <p:spPr>
            <a:xfrm>
              <a:off x="8904312" y="1734238"/>
              <a:ext cx="182594" cy="1825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20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4" name="Text Box 35">
            <a:extLst>
              <a:ext uri="{FF2B5EF4-FFF2-40B4-BE49-F238E27FC236}">
                <a16:creationId xmlns:a16="http://schemas.microsoft.com/office/drawing/2014/main" xmlns="" id="{302EFEB7-17C7-46A7-9D22-0744BA90F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998" y="5304547"/>
            <a:ext cx="1065718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</a:rPr>
              <a:t>连接直线外一点与直线上各点的所有线段中，垂线段最短。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/>
              <a:t>简单说成：</a:t>
            </a:r>
            <a:r>
              <a:rPr lang="zh-CN" altLang="en-US" sz="3200" b="1" dirty="0">
                <a:solidFill>
                  <a:srgbClr val="FF0000"/>
                </a:solidFill>
              </a:rPr>
              <a:t>垂线段最短。</a:t>
            </a: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26EA81F3-20CD-4ACC-AA8B-9BF834B7E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887039"/>
            <a:ext cx="10889724" cy="3506105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B161C34-6E89-42CF-9757-B8228281D654}"/>
              </a:ext>
            </a:extLst>
          </p:cNvPr>
          <p:cNvSpPr/>
          <p:nvPr/>
        </p:nvSpPr>
        <p:spPr>
          <a:xfrm>
            <a:off x="551384" y="4568492"/>
            <a:ext cx="2577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垂线的性质</a:t>
            </a: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2: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26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uiExpand="1" build="p" autoUpdateAnimBg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59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xmlns="" id="{70E567EF-0877-47A9-8A00-DE7422D6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12" y="1562607"/>
            <a:ext cx="11390485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3200" b="1" dirty="0"/>
              <a:t>直线外一点到这条直线的垂线段的</a:t>
            </a:r>
            <a:r>
              <a:rPr lang="zh-CN" altLang="en-US" sz="3200" b="1" dirty="0">
                <a:solidFill>
                  <a:srgbClr val="FF0000"/>
                </a:solidFill>
              </a:rPr>
              <a:t>长度</a:t>
            </a:r>
            <a:r>
              <a:rPr lang="zh-CN" altLang="en-US" sz="3200" b="1" dirty="0"/>
              <a:t>，叫做点到直线的距离。</a:t>
            </a:r>
          </a:p>
        </p:txBody>
      </p:sp>
      <p:sp>
        <p:nvSpPr>
          <p:cNvPr id="30" name="Text Box 11">
            <a:extLst>
              <a:ext uri="{FF2B5EF4-FFF2-40B4-BE49-F238E27FC236}">
                <a16:creationId xmlns:a16="http://schemas.microsoft.com/office/drawing/2014/main" xmlns="" id="{B6BCF8E7-9F42-417B-8D70-126BD6F76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278063"/>
            <a:ext cx="6923826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例如：如图，</a:t>
            </a:r>
            <a:r>
              <a:rPr lang="en-US" altLang="zh-CN" sz="28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PA⊥l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于点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A 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，垂线段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PA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的</a:t>
            </a:r>
            <a:r>
              <a:rPr lang="zh-CN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长度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叫做点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P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到直线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l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的距离。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1" name="Text Box 12">
            <a:extLst>
              <a:ext uri="{FF2B5EF4-FFF2-40B4-BE49-F238E27FC236}">
                <a16:creationId xmlns:a16="http://schemas.microsoft.com/office/drawing/2014/main" xmlns="" id="{15D096A2-6196-462D-A131-4CF09BE41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768686"/>
            <a:ext cx="6923826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 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例：如图，是一个同学跳远的位置跳远成绩怎么表示？</a:t>
            </a:r>
            <a:endParaRPr lang="en-US" altLang="zh-CN" sz="2800" dirty="0"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2" name="Rectangle 13">
            <a:extLst>
              <a:ext uri="{FF2B5EF4-FFF2-40B4-BE49-F238E27FC236}">
                <a16:creationId xmlns:a16="http://schemas.microsoft.com/office/drawing/2014/main" xmlns="" id="{D283281E-336B-494F-86D6-9387408F3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7007" y="5006395"/>
            <a:ext cx="2705100" cy="14065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/>
          </a:p>
        </p:txBody>
      </p:sp>
      <p:sp>
        <p:nvSpPr>
          <p:cNvPr id="33" name="Line 14">
            <a:extLst>
              <a:ext uri="{FF2B5EF4-FFF2-40B4-BE49-F238E27FC236}">
                <a16:creationId xmlns:a16="http://schemas.microsoft.com/office/drawing/2014/main" xmlns="" id="{136C3EA3-2DF7-4ADC-80FD-B2CC1F9A4EF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337145" y="4900033"/>
            <a:ext cx="0" cy="15843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Oval 15">
            <a:extLst>
              <a:ext uri="{FF2B5EF4-FFF2-40B4-BE49-F238E27FC236}">
                <a16:creationId xmlns:a16="http://schemas.microsoft.com/office/drawing/2014/main" xmlns="" id="{4D2574F3-4DB0-4C7B-81D8-B251E4674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3657" y="5547733"/>
            <a:ext cx="4572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/>
          </a:p>
        </p:txBody>
      </p:sp>
      <p:sp>
        <p:nvSpPr>
          <p:cNvPr id="35" name="Oval 16">
            <a:extLst>
              <a:ext uri="{FF2B5EF4-FFF2-40B4-BE49-F238E27FC236}">
                <a16:creationId xmlns:a16="http://schemas.microsoft.com/office/drawing/2014/main" xmlns="" id="{2D98C6D4-1F73-4135-8C8F-5F3C17420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8857" y="5852533"/>
            <a:ext cx="533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/>
          </a:p>
        </p:txBody>
      </p:sp>
      <p:sp>
        <p:nvSpPr>
          <p:cNvPr id="36" name="Line 17">
            <a:extLst>
              <a:ext uri="{FF2B5EF4-FFF2-40B4-BE49-F238E27FC236}">
                <a16:creationId xmlns:a16="http://schemas.microsoft.com/office/drawing/2014/main" xmlns="" id="{4091A1C8-CC2C-49AF-B825-C7E89AEC08C3}"/>
              </a:ext>
            </a:extLst>
          </p:cNvPr>
          <p:cNvSpPr>
            <a:spLocks noChangeShapeType="1"/>
          </p:cNvSpPr>
          <p:nvPr/>
        </p:nvSpPr>
        <p:spPr bwMode="auto">
          <a:xfrm>
            <a:off x="9292445" y="5620758"/>
            <a:ext cx="20161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0CFF036D-28F7-498F-9670-6ADF27B1AC83}"/>
              </a:ext>
            </a:extLst>
          </p:cNvPr>
          <p:cNvGrpSpPr/>
          <p:nvPr/>
        </p:nvGrpSpPr>
        <p:grpSpPr>
          <a:xfrm>
            <a:off x="11192683" y="5480939"/>
            <a:ext cx="104774" cy="155693"/>
            <a:chOff x="10992657" y="5331833"/>
            <a:chExt cx="304800" cy="304800"/>
          </a:xfrm>
        </p:grpSpPr>
        <p:sp>
          <p:nvSpPr>
            <p:cNvPr id="37" name="Line 18">
              <a:extLst>
                <a:ext uri="{FF2B5EF4-FFF2-40B4-BE49-F238E27FC236}">
                  <a16:creationId xmlns:a16="http://schemas.microsoft.com/office/drawing/2014/main" xmlns="" id="{6BE03EEF-8B98-4E65-B4F1-E9182BEA67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92657" y="5331833"/>
              <a:ext cx="0" cy="3048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Line 19">
              <a:extLst>
                <a:ext uri="{FF2B5EF4-FFF2-40B4-BE49-F238E27FC236}">
                  <a16:creationId xmlns:a16="http://schemas.microsoft.com/office/drawing/2014/main" xmlns="" id="{C9A7159A-10C6-4CE5-AB26-54E80E28CF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92657" y="5331833"/>
              <a:ext cx="30480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" name="Text Box 20">
            <a:extLst>
              <a:ext uri="{FF2B5EF4-FFF2-40B4-BE49-F238E27FC236}">
                <a16:creationId xmlns:a16="http://schemas.microsoft.com/office/drawing/2014/main" xmlns="" id="{B50578A1-6C27-485C-99D9-0D8A4001C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23241" y="4474756"/>
            <a:ext cx="38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i="1" dirty="0">
                <a:latin typeface="华文中宋" panose="02010600040101010101" pitchFamily="2" charset="-122"/>
                <a:ea typeface="华文中宋" panose="02010600040101010101" pitchFamily="2" charset="-122"/>
              </a:rPr>
              <a:t>l</a:t>
            </a:r>
          </a:p>
        </p:txBody>
      </p:sp>
      <p:sp>
        <p:nvSpPr>
          <p:cNvPr id="40" name="Text Box 21">
            <a:extLst>
              <a:ext uri="{FF2B5EF4-FFF2-40B4-BE49-F238E27FC236}">
                <a16:creationId xmlns:a16="http://schemas.microsoft.com/office/drawing/2014/main" xmlns="" id="{013C46BF-C844-433C-B1F9-0FB4ECEB9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8145" y="5112758"/>
            <a:ext cx="533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200" i="1">
                <a:latin typeface="华文中宋" panose="02010600040101010101" pitchFamily="2" charset="-122"/>
                <a:ea typeface="华文中宋" panose="02010600040101010101" pitchFamily="2" charset="-122"/>
              </a:rPr>
              <a:t>P</a:t>
            </a:r>
          </a:p>
        </p:txBody>
      </p:sp>
      <p:sp>
        <p:nvSpPr>
          <p:cNvPr id="41" name="Text Box 22">
            <a:extLst>
              <a:ext uri="{FF2B5EF4-FFF2-40B4-BE49-F238E27FC236}">
                <a16:creationId xmlns:a16="http://schemas.microsoft.com/office/drawing/2014/main" xmlns="" id="{85A0EC9B-EA95-4858-9F1F-E0B0E1A6E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0051" y="5242139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i="1" dirty="0">
                <a:latin typeface="华文中宋" panose="02010600040101010101" pitchFamily="2" charset="-122"/>
                <a:ea typeface="华文中宋" panose="02010600040101010101" pitchFamily="2" charset="-122"/>
              </a:rPr>
              <a:t>A</a:t>
            </a:r>
          </a:p>
        </p:txBody>
      </p:sp>
      <p:sp>
        <p:nvSpPr>
          <p:cNvPr id="42" name="Oval 23">
            <a:extLst>
              <a:ext uri="{FF2B5EF4-FFF2-40B4-BE49-F238E27FC236}">
                <a16:creationId xmlns:a16="http://schemas.microsoft.com/office/drawing/2014/main" xmlns="" id="{4CBD9193-C11A-4EF1-9B9C-72DDEA8FD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3070" y="5562020"/>
            <a:ext cx="142875" cy="142875"/>
          </a:xfrm>
          <a:prstGeom prst="ellipse">
            <a:avLst/>
          </a:prstGeom>
          <a:solidFill>
            <a:srgbClr val="FF3300"/>
          </a:solidFill>
          <a:ln w="9525" algn="ctr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/>
          </a:p>
        </p:txBody>
      </p:sp>
      <p:sp>
        <p:nvSpPr>
          <p:cNvPr id="43" name="Text Box 24">
            <a:extLst>
              <a:ext uri="{FF2B5EF4-FFF2-40B4-BE49-F238E27FC236}">
                <a16:creationId xmlns:a16="http://schemas.microsoft.com/office/drawing/2014/main" xmlns="" id="{C096DAAB-F2F3-4926-A745-960F3245A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12" y="4901904"/>
            <a:ext cx="697220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 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解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: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过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P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点作</a:t>
            </a:r>
            <a:r>
              <a:rPr lang="en-US" altLang="zh-CN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PA⊥l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于点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A  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，垂线段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PA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的长度就是该同学的跳远成绩。</a:t>
            </a:r>
            <a:endParaRPr lang="en-US" altLang="zh-CN" sz="2800" dirty="0"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44" name="Rectangle 25">
            <a:extLst>
              <a:ext uri="{FF2B5EF4-FFF2-40B4-BE49-F238E27FC236}">
                <a16:creationId xmlns:a16="http://schemas.microsoft.com/office/drawing/2014/main" xmlns="" id="{10292417-F407-45ED-9968-EEBB3BA64769}"/>
              </a:ext>
            </a:extLst>
          </p:cNvPr>
          <p:cNvSpPr txBox="1">
            <a:spLocks noChangeArrowheads="1"/>
          </p:cNvSpPr>
          <p:nvPr/>
        </p:nvSpPr>
        <p:spPr>
          <a:xfrm>
            <a:off x="247366" y="896976"/>
            <a:ext cx="3467100" cy="6334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200" b="1" dirty="0">
                <a:latin typeface="+mn-lt"/>
                <a:ea typeface="+mn-ea"/>
                <a:cs typeface="+mn-cs"/>
              </a:rPr>
              <a:t>点到直线的距离：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3DEA7DC-9573-4389-AD51-DA8D28FB3547}"/>
              </a:ext>
            </a:extLst>
          </p:cNvPr>
          <p:cNvGrpSpPr/>
          <p:nvPr/>
        </p:nvGrpSpPr>
        <p:grpSpPr>
          <a:xfrm>
            <a:off x="8769584" y="1999283"/>
            <a:ext cx="2943040" cy="2509837"/>
            <a:chOff x="8884145" y="2276872"/>
            <a:chExt cx="2943040" cy="2509837"/>
          </a:xfrm>
        </p:grpSpPr>
        <p:sp>
          <p:nvSpPr>
            <p:cNvPr id="28" name="Line 9">
              <a:extLst>
                <a:ext uri="{FF2B5EF4-FFF2-40B4-BE49-F238E27FC236}">
                  <a16:creationId xmlns:a16="http://schemas.microsoft.com/office/drawing/2014/main" xmlns="" id="{400A0004-74D1-4DEE-BA92-75266114D6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22621" y="2570559"/>
              <a:ext cx="0" cy="158432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23" name="Line 4">
              <a:extLst>
                <a:ext uri="{FF2B5EF4-FFF2-40B4-BE49-F238E27FC236}">
                  <a16:creationId xmlns:a16="http://schemas.microsoft.com/office/drawing/2014/main" xmlns="" id="{CBCF16B5-1F9C-4725-A390-4FA9048330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84145" y="4154884"/>
              <a:ext cx="259238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Oval 5">
              <a:extLst>
                <a:ext uri="{FF2B5EF4-FFF2-40B4-BE49-F238E27FC236}">
                  <a16:creationId xmlns:a16="http://schemas.microsoft.com/office/drawing/2014/main" xmlns="" id="{DB166741-5B56-4A88-89F8-76071D898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6670" y="2499122"/>
              <a:ext cx="142875" cy="142875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rgbClr val="FF33CC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25" name="Text Box 6">
              <a:extLst>
                <a:ext uri="{FF2B5EF4-FFF2-40B4-BE49-F238E27FC236}">
                  <a16:creationId xmlns:a16="http://schemas.microsoft.com/office/drawing/2014/main" xmlns="" id="{43A1C32F-88B1-4CA6-95AC-FAEC1BEA10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12808" y="2276872"/>
              <a:ext cx="436562" cy="5794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3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</a:rPr>
                <a:t>P</a:t>
              </a:r>
            </a:p>
          </p:txBody>
        </p:sp>
        <p:sp>
          <p:nvSpPr>
            <p:cNvPr id="26" name="Text Box 7">
              <a:extLst>
                <a:ext uri="{FF2B5EF4-FFF2-40B4-BE49-F238E27FC236}">
                  <a16:creationId xmlns:a16="http://schemas.microsoft.com/office/drawing/2014/main" xmlns="" id="{C98B3752-EFF3-407C-80A7-81FA4A8DE4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0797" y="3850877"/>
              <a:ext cx="306388" cy="5794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32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</a:rPr>
                <a:t>l</a:t>
              </a:r>
            </a:p>
          </p:txBody>
        </p:sp>
        <p:sp>
          <p:nvSpPr>
            <p:cNvPr id="27" name="Oval 8">
              <a:extLst>
                <a:ext uri="{FF2B5EF4-FFF2-40B4-BE49-F238E27FC236}">
                  <a16:creationId xmlns:a16="http://schemas.microsoft.com/office/drawing/2014/main" xmlns="" id="{8812A8EE-2C68-4B72-8241-F5C229E40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6670" y="4069159"/>
              <a:ext cx="142875" cy="142875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rgbClr val="3399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29" name="Text Box 10">
              <a:extLst>
                <a:ext uri="{FF2B5EF4-FFF2-40B4-BE49-F238E27FC236}">
                  <a16:creationId xmlns:a16="http://schemas.microsoft.com/office/drawing/2014/main" xmlns="" id="{69FD18B8-3B55-45DF-9092-6E882668AB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79508" y="4207272"/>
              <a:ext cx="460375" cy="5794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3200"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</a:rPr>
                <a:t>A</a:t>
              </a:r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483A1E84-523E-4CFB-A118-C6B0A4487F1A}"/>
                </a:ext>
              </a:extLst>
            </p:cNvPr>
            <p:cNvSpPr/>
            <p:nvPr/>
          </p:nvSpPr>
          <p:spPr>
            <a:xfrm>
              <a:off x="10146160" y="4009074"/>
              <a:ext cx="126304" cy="140006"/>
            </a:xfrm>
            <a:custGeom>
              <a:avLst/>
              <a:gdLst>
                <a:gd name="connsiteX0" fmla="*/ 0 w 219075"/>
                <a:gd name="connsiteY0" fmla="*/ 0 h 180975"/>
                <a:gd name="connsiteX1" fmla="*/ 200025 w 219075"/>
                <a:gd name="connsiteY1" fmla="*/ 0 h 180975"/>
                <a:gd name="connsiteX2" fmla="*/ 200025 w 219075"/>
                <a:gd name="connsiteY2" fmla="*/ 180975 h 180975"/>
                <a:gd name="connsiteX3" fmla="*/ 219075 w 219075"/>
                <a:gd name="connsiteY3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180975">
                  <a:moveTo>
                    <a:pt x="0" y="0"/>
                  </a:moveTo>
                  <a:lnTo>
                    <a:pt x="200025" y="0"/>
                  </a:lnTo>
                  <a:lnTo>
                    <a:pt x="200025" y="180975"/>
                  </a:lnTo>
                  <a:lnTo>
                    <a:pt x="219075" y="180975"/>
                  </a:ln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147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3" grpId="0" animBg="1"/>
      <p:bldP spid="34" grpId="0" animBg="1"/>
      <p:bldP spid="35" grpId="0" animBg="1"/>
      <p:bldP spid="39" grpId="0"/>
      <p:bldP spid="40" grpId="0" autoUpdateAnimBg="0"/>
      <p:bldP spid="41" grpId="0"/>
      <p:bldP spid="42" grpId="0" animBg="1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280DDEC-C2AE-4976-BE08-2A89A17D19F0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1E5D36AE-9516-40A8-B1E8-F69CD1F61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484" y="912640"/>
            <a:ext cx="11937032" cy="3584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如图所示，在△</a:t>
            </a:r>
            <a:r>
              <a:rPr lang="en-US" altLang="zh-CN" sz="2800" b="1" dirty="0"/>
              <a:t>ABC</a:t>
            </a:r>
            <a:r>
              <a:rPr lang="zh-CN" altLang="en-US" sz="2800" b="1" dirty="0"/>
              <a:t>中，∠</a:t>
            </a:r>
            <a:r>
              <a:rPr lang="en-US" altLang="zh-CN" sz="2800" b="1" dirty="0"/>
              <a:t>ABC=90°</a:t>
            </a:r>
            <a:r>
              <a:rPr lang="zh-CN" altLang="en-US" sz="2800" b="1" dirty="0"/>
              <a:t>，过点</a:t>
            </a:r>
            <a:r>
              <a:rPr lang="en-US" altLang="zh-CN" sz="2800" b="1" dirty="0"/>
              <a:t>B</a:t>
            </a:r>
            <a:r>
              <a:rPr lang="zh-CN" altLang="en-US" sz="2800" b="1" dirty="0"/>
              <a:t>作三角形</a:t>
            </a:r>
            <a:r>
              <a:rPr lang="en-US" altLang="zh-CN" sz="2800" b="1" dirty="0"/>
              <a:t>ABC</a:t>
            </a:r>
            <a:r>
              <a:rPr lang="zh-CN" altLang="en-US" sz="2800" b="1" dirty="0"/>
              <a:t>的</a:t>
            </a:r>
            <a:r>
              <a:rPr lang="en-US" altLang="zh-CN" sz="2800" b="1" dirty="0"/>
              <a:t>AC</a:t>
            </a:r>
            <a:r>
              <a:rPr lang="zh-CN" altLang="en-US" sz="2800" b="1" dirty="0"/>
              <a:t>边上的高</a:t>
            </a:r>
            <a:r>
              <a:rPr lang="en-US" altLang="zh-CN" sz="2800" b="1" dirty="0"/>
              <a:t>BD</a:t>
            </a:r>
            <a:r>
              <a:rPr lang="zh-CN" altLang="en-US" sz="2800" b="1" dirty="0"/>
              <a:t>，过</a:t>
            </a:r>
            <a:r>
              <a:rPr lang="en-US" altLang="zh-CN" sz="2800" b="1" dirty="0"/>
              <a:t>D</a:t>
            </a:r>
            <a:r>
              <a:rPr lang="zh-CN" altLang="en-US" sz="2800" b="1" dirty="0"/>
              <a:t>点作三角形</a:t>
            </a:r>
            <a:r>
              <a:rPr lang="en-US" altLang="zh-CN" sz="2800" b="1" dirty="0"/>
              <a:t>ABD</a:t>
            </a:r>
            <a:r>
              <a:rPr lang="zh-CN" altLang="en-US" sz="2800" b="1" dirty="0"/>
              <a:t>的</a:t>
            </a:r>
            <a:r>
              <a:rPr lang="en-US" altLang="zh-CN" sz="2800" b="1" dirty="0"/>
              <a:t>AB</a:t>
            </a:r>
            <a:r>
              <a:rPr lang="zh-CN" altLang="en-US" sz="2800" b="1" dirty="0"/>
              <a:t>边上的高</a:t>
            </a:r>
            <a:r>
              <a:rPr lang="en-US" altLang="zh-CN" sz="2800" b="1" dirty="0"/>
              <a:t>DE</a:t>
            </a:r>
            <a:r>
              <a:rPr lang="zh-CN" altLang="en-US" sz="2800" b="1" dirty="0"/>
              <a:t>。</a:t>
            </a:r>
            <a:endParaRPr lang="en-US" altLang="zh-CN" sz="2800" b="1" dirty="0"/>
          </a:p>
          <a:p>
            <a:pPr>
              <a:lnSpc>
                <a:spcPts val="3500"/>
              </a:lnSpc>
              <a:spcBef>
                <a:spcPct val="50000"/>
              </a:spcBef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）点</a:t>
            </a:r>
            <a:r>
              <a:rPr lang="en-US" altLang="zh-CN" sz="2800" b="1" dirty="0"/>
              <a:t>A</a:t>
            </a:r>
            <a:r>
              <a:rPr lang="zh-CN" altLang="en-US" sz="2800" b="1" dirty="0"/>
              <a:t>到直线</a:t>
            </a:r>
            <a:r>
              <a:rPr lang="en-US" altLang="zh-CN" sz="2800" b="1" dirty="0"/>
              <a:t>BC</a:t>
            </a:r>
            <a:r>
              <a:rPr lang="zh-CN" altLang="en-US" sz="2800" b="1" dirty="0"/>
              <a:t>的距离是线段</a:t>
            </a:r>
            <a:r>
              <a:rPr lang="en-US" altLang="zh-CN" sz="2800" b="1" dirty="0"/>
              <a:t>_______</a:t>
            </a:r>
            <a:r>
              <a:rPr lang="zh-CN" altLang="en-US" sz="2800" b="1" dirty="0"/>
              <a:t>的长度</a:t>
            </a:r>
            <a:r>
              <a:rPr lang="en-US" altLang="zh-CN" sz="2800" b="1" dirty="0"/>
              <a:t>;</a:t>
            </a:r>
          </a:p>
          <a:p>
            <a:pPr>
              <a:lnSpc>
                <a:spcPts val="3500"/>
              </a:lnSpc>
              <a:spcBef>
                <a:spcPct val="50000"/>
              </a:spcBef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）点</a:t>
            </a:r>
            <a:r>
              <a:rPr lang="en-US" altLang="zh-CN" sz="2800" b="1" dirty="0"/>
              <a:t>B</a:t>
            </a:r>
            <a:r>
              <a:rPr lang="zh-CN" altLang="en-US" sz="2800" b="1" dirty="0"/>
              <a:t>到直线</a:t>
            </a:r>
            <a:r>
              <a:rPr lang="en-US" altLang="zh-CN" sz="2800" b="1" dirty="0"/>
              <a:t>AC</a:t>
            </a:r>
            <a:r>
              <a:rPr lang="zh-CN" altLang="en-US" sz="2800" b="1" dirty="0"/>
              <a:t>的距离是线段</a:t>
            </a:r>
            <a:r>
              <a:rPr lang="en-US" altLang="zh-CN" sz="2800" b="1" dirty="0"/>
              <a:t>_______</a:t>
            </a:r>
            <a:r>
              <a:rPr lang="zh-CN" altLang="en-US" sz="2800" b="1" dirty="0"/>
              <a:t>的长度</a:t>
            </a:r>
            <a:r>
              <a:rPr lang="en-US" altLang="zh-CN" sz="2800" b="1" dirty="0"/>
              <a:t>;</a:t>
            </a:r>
          </a:p>
          <a:p>
            <a:pPr>
              <a:lnSpc>
                <a:spcPts val="3500"/>
              </a:lnSpc>
              <a:spcBef>
                <a:spcPct val="50000"/>
              </a:spcBef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）点</a:t>
            </a:r>
            <a:r>
              <a:rPr lang="en-US" altLang="zh-CN" sz="2800" b="1" dirty="0"/>
              <a:t>D</a:t>
            </a:r>
            <a:r>
              <a:rPr lang="zh-CN" altLang="en-US" sz="2800" b="1" dirty="0"/>
              <a:t>到直线</a:t>
            </a:r>
            <a:r>
              <a:rPr lang="en-US" altLang="zh-CN" sz="2800" b="1" dirty="0"/>
              <a:t>AB</a:t>
            </a:r>
            <a:r>
              <a:rPr lang="zh-CN" altLang="en-US" sz="2800" b="1" dirty="0"/>
              <a:t>的距离是线段</a:t>
            </a:r>
            <a:r>
              <a:rPr lang="en-US" altLang="zh-CN" sz="2800" b="1" dirty="0"/>
              <a:t>_______</a:t>
            </a:r>
            <a:r>
              <a:rPr lang="zh-CN" altLang="en-US" sz="2800" b="1" dirty="0"/>
              <a:t>的长度</a:t>
            </a:r>
            <a:r>
              <a:rPr lang="en-US" altLang="zh-CN" sz="2800" b="1" dirty="0"/>
              <a:t>;</a:t>
            </a:r>
            <a:endParaRPr lang="zh-CN" altLang="en-US" sz="2800" b="1" dirty="0"/>
          </a:p>
          <a:p>
            <a:pPr>
              <a:lnSpc>
                <a:spcPts val="3500"/>
              </a:lnSpc>
              <a:spcBef>
                <a:spcPct val="50000"/>
              </a:spcBef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4</a:t>
            </a:r>
            <a:r>
              <a:rPr lang="zh-CN" altLang="en-US" sz="2800" b="1" dirty="0"/>
              <a:t>）线段</a:t>
            </a:r>
            <a:r>
              <a:rPr lang="en-US" altLang="zh-CN" sz="2800" b="1" dirty="0"/>
              <a:t>AD</a:t>
            </a:r>
            <a:r>
              <a:rPr lang="zh-CN" altLang="en-US" sz="2800" b="1" dirty="0"/>
              <a:t>的长度是点</a:t>
            </a:r>
            <a:r>
              <a:rPr lang="en-US" altLang="zh-CN" sz="2800" b="1" dirty="0"/>
              <a:t>____</a:t>
            </a:r>
            <a:r>
              <a:rPr lang="zh-CN" altLang="en-US" sz="2800" b="1" dirty="0"/>
              <a:t>到直线</a:t>
            </a:r>
            <a:r>
              <a:rPr lang="en-US" altLang="zh-CN" sz="2800" b="1" dirty="0"/>
              <a:t>_______</a:t>
            </a:r>
            <a:r>
              <a:rPr lang="zh-CN" altLang="en-US" sz="2800" b="1" dirty="0"/>
              <a:t>的距离。</a:t>
            </a:r>
            <a:endParaRPr lang="en-US" altLang="zh-CN" sz="2800" b="1" dirty="0"/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F1AA1160-82B7-4281-9169-74C7BD0100A0}"/>
              </a:ext>
            </a:extLst>
          </p:cNvPr>
          <p:cNvGrpSpPr/>
          <p:nvPr/>
        </p:nvGrpSpPr>
        <p:grpSpPr>
          <a:xfrm>
            <a:off x="6248606" y="3861048"/>
            <a:ext cx="5301893" cy="3150925"/>
            <a:chOff x="6777922" y="3530900"/>
            <a:chExt cx="5301893" cy="3150925"/>
          </a:xfrm>
        </p:grpSpPr>
        <p:sp>
          <p:nvSpPr>
            <p:cNvPr id="7" name="直角三角形 6">
              <a:extLst>
                <a:ext uri="{FF2B5EF4-FFF2-40B4-BE49-F238E27FC236}">
                  <a16:creationId xmlns:a16="http://schemas.microsoft.com/office/drawing/2014/main" xmlns="" id="{4C0FBB50-0523-4F49-800C-59AD6515D753}"/>
                </a:ext>
              </a:extLst>
            </p:cNvPr>
            <p:cNvSpPr/>
            <p:nvPr/>
          </p:nvSpPr>
          <p:spPr>
            <a:xfrm rot="9280118">
              <a:off x="7455444" y="4829121"/>
              <a:ext cx="3931820" cy="1852704"/>
            </a:xfrm>
            <a:prstGeom prst="rtTriangl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944BAEA7-61EE-4F7C-9D94-CE4756D81C73}"/>
                </a:ext>
              </a:extLst>
            </p:cNvPr>
            <p:cNvGrpSpPr/>
            <p:nvPr/>
          </p:nvGrpSpPr>
          <p:grpSpPr>
            <a:xfrm>
              <a:off x="6777922" y="3530900"/>
              <a:ext cx="5301893" cy="2728422"/>
              <a:chOff x="6777922" y="3530900"/>
              <a:chExt cx="5301893" cy="2728422"/>
            </a:xfrm>
          </p:grpSpPr>
          <p:cxnSp>
            <p:nvCxnSpPr>
              <p:cNvPr id="37" name="直接连接符 36">
                <a:extLst>
                  <a:ext uri="{FF2B5EF4-FFF2-40B4-BE49-F238E27FC236}">
                    <a16:creationId xmlns:a16="http://schemas.microsoft.com/office/drawing/2014/main" xmlns="" id="{58CCBA18-09BD-487E-8777-2E68F03434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761280" y="4077071"/>
                <a:ext cx="25376" cy="1678402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8" name="Text Box 6">
                <a:extLst>
                  <a:ext uri="{FF2B5EF4-FFF2-40B4-BE49-F238E27FC236}">
                    <a16:creationId xmlns:a16="http://schemas.microsoft.com/office/drawing/2014/main" xmlns="" id="{921CD044-A128-4A82-A03F-480ACB1F89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77922" y="5447037"/>
                <a:ext cx="463589" cy="5847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32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A</a:t>
                </a:r>
              </a:p>
            </p:txBody>
          </p:sp>
          <p:sp>
            <p:nvSpPr>
              <p:cNvPr id="39" name="Text Box 6">
                <a:extLst>
                  <a:ext uri="{FF2B5EF4-FFF2-40B4-BE49-F238E27FC236}">
                    <a16:creationId xmlns:a16="http://schemas.microsoft.com/office/drawing/2014/main" xmlns="" id="{610007CD-8051-4AE3-8EF0-06C4EA718D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42839" y="3530900"/>
                <a:ext cx="487634" cy="5847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32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B</a:t>
                </a:r>
              </a:p>
            </p:txBody>
          </p:sp>
          <p:sp>
            <p:nvSpPr>
              <p:cNvPr id="40" name="Text Box 6">
                <a:extLst>
                  <a:ext uri="{FF2B5EF4-FFF2-40B4-BE49-F238E27FC236}">
                    <a16:creationId xmlns:a16="http://schemas.microsoft.com/office/drawing/2014/main" xmlns="" id="{7AA04A8E-7536-405F-B64B-678AF6885A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92181" y="5419248"/>
                <a:ext cx="487634" cy="5847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32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C</a:t>
                </a:r>
              </a:p>
            </p:txBody>
          </p:sp>
          <p:sp>
            <p:nvSpPr>
              <p:cNvPr id="41" name="Text Box 6">
                <a:extLst>
                  <a:ext uri="{FF2B5EF4-FFF2-40B4-BE49-F238E27FC236}">
                    <a16:creationId xmlns:a16="http://schemas.microsoft.com/office/drawing/2014/main" xmlns="" id="{5FF01D51-96A5-4F22-88E1-428E11C2F7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71603" y="5677624"/>
                <a:ext cx="424238" cy="58169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32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D</a:t>
                </a:r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:a16="http://schemas.microsoft.com/office/drawing/2014/main" xmlns="" id="{9119A975-3299-43CB-9DB0-018BCC42A6B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091067" y="4424884"/>
                <a:ext cx="662157" cy="1315992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6" name="Text Box 6">
                <a:extLst>
                  <a:ext uri="{FF2B5EF4-FFF2-40B4-BE49-F238E27FC236}">
                    <a16:creationId xmlns:a16="http://schemas.microsoft.com/office/drawing/2014/main" xmlns="" id="{2818DFF1-E653-4618-AC73-6349C4FA11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662890" y="3907667"/>
                <a:ext cx="479618" cy="5847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32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E</a:t>
                </a:r>
              </a:p>
            </p:txBody>
          </p:sp>
          <p:sp>
            <p:nvSpPr>
              <p:cNvPr id="48" name="任意多边形: 形状 47">
                <a:extLst>
                  <a:ext uri="{FF2B5EF4-FFF2-40B4-BE49-F238E27FC236}">
                    <a16:creationId xmlns:a16="http://schemas.microsoft.com/office/drawing/2014/main" xmlns="" id="{166B4EDE-DA89-4DC2-8898-32FE935496C0}"/>
                  </a:ext>
                </a:extLst>
              </p:cNvPr>
              <p:cNvSpPr/>
              <p:nvPr/>
            </p:nvSpPr>
            <p:spPr>
              <a:xfrm>
                <a:off x="10775950" y="5608500"/>
                <a:ext cx="117664" cy="138249"/>
              </a:xfrm>
              <a:custGeom>
                <a:avLst/>
                <a:gdLst>
                  <a:gd name="connsiteX0" fmla="*/ 0 w 171450"/>
                  <a:gd name="connsiteY0" fmla="*/ 0 h 171450"/>
                  <a:gd name="connsiteX1" fmla="*/ 171450 w 171450"/>
                  <a:gd name="connsiteY1" fmla="*/ 0 h 171450"/>
                  <a:gd name="connsiteX2" fmla="*/ 171450 w 171450"/>
                  <a:gd name="connsiteY2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450" h="171450">
                    <a:moveTo>
                      <a:pt x="0" y="0"/>
                    </a:moveTo>
                    <a:lnTo>
                      <a:pt x="171450" y="0"/>
                    </a:lnTo>
                    <a:lnTo>
                      <a:pt x="171450" y="1714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: 形状 48">
                <a:extLst>
                  <a:ext uri="{FF2B5EF4-FFF2-40B4-BE49-F238E27FC236}">
                    <a16:creationId xmlns:a16="http://schemas.microsoft.com/office/drawing/2014/main" xmlns="" id="{78204C5B-8617-488D-9C04-855531E40D2B}"/>
                  </a:ext>
                </a:extLst>
              </p:cNvPr>
              <p:cNvSpPr/>
              <p:nvPr/>
            </p:nvSpPr>
            <p:spPr>
              <a:xfrm rot="9258898">
                <a:off x="10724153" y="4105686"/>
                <a:ext cx="110714" cy="115622"/>
              </a:xfrm>
              <a:custGeom>
                <a:avLst/>
                <a:gdLst>
                  <a:gd name="connsiteX0" fmla="*/ 0 w 171450"/>
                  <a:gd name="connsiteY0" fmla="*/ 0 h 171450"/>
                  <a:gd name="connsiteX1" fmla="*/ 171450 w 171450"/>
                  <a:gd name="connsiteY1" fmla="*/ 0 h 171450"/>
                  <a:gd name="connsiteX2" fmla="*/ 171450 w 171450"/>
                  <a:gd name="connsiteY2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450" h="171450">
                    <a:moveTo>
                      <a:pt x="0" y="0"/>
                    </a:moveTo>
                    <a:lnTo>
                      <a:pt x="171450" y="0"/>
                    </a:lnTo>
                    <a:lnTo>
                      <a:pt x="171450" y="1714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任意多边形: 形状 49">
                <a:extLst>
                  <a:ext uri="{FF2B5EF4-FFF2-40B4-BE49-F238E27FC236}">
                    <a16:creationId xmlns:a16="http://schemas.microsoft.com/office/drawing/2014/main" xmlns="" id="{1BAC78D9-061F-4259-A64D-5F7A19013CB4}"/>
                  </a:ext>
                </a:extLst>
              </p:cNvPr>
              <p:cNvSpPr/>
              <p:nvPr/>
            </p:nvSpPr>
            <p:spPr>
              <a:xfrm rot="9258898">
                <a:off x="10012207" y="4444881"/>
                <a:ext cx="110714" cy="115622"/>
              </a:xfrm>
              <a:custGeom>
                <a:avLst/>
                <a:gdLst>
                  <a:gd name="connsiteX0" fmla="*/ 0 w 171450"/>
                  <a:gd name="connsiteY0" fmla="*/ 0 h 171450"/>
                  <a:gd name="connsiteX1" fmla="*/ 171450 w 171450"/>
                  <a:gd name="connsiteY1" fmla="*/ 0 h 171450"/>
                  <a:gd name="connsiteX2" fmla="*/ 171450 w 171450"/>
                  <a:gd name="connsiteY2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450" h="171450">
                    <a:moveTo>
                      <a:pt x="0" y="0"/>
                    </a:moveTo>
                    <a:lnTo>
                      <a:pt x="171450" y="0"/>
                    </a:lnTo>
                    <a:lnTo>
                      <a:pt x="171450" y="1714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8345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367" y="6719751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280DDEC-C2AE-4976-BE08-2A89A17D19F0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167E5FA-C0E5-4897-AA03-4358AC77D291}"/>
              </a:ext>
            </a:extLst>
          </p:cNvPr>
          <p:cNvSpPr/>
          <p:nvPr/>
        </p:nvSpPr>
        <p:spPr>
          <a:xfrm>
            <a:off x="262648" y="1012229"/>
            <a:ext cx="11666000" cy="1955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1.</a:t>
            </a:r>
            <a:r>
              <a:rPr lang="zh-CN" altLang="en-US" sz="2800" b="1" dirty="0">
                <a:latin typeface="+mj-ea"/>
                <a:ea typeface="+mj-ea"/>
              </a:rPr>
              <a:t>直线</a:t>
            </a:r>
            <a:r>
              <a:rPr lang="en-US" altLang="zh-CN" sz="2800" b="1" dirty="0">
                <a:latin typeface="+mj-ea"/>
                <a:ea typeface="+mj-ea"/>
              </a:rPr>
              <a:t>l</a:t>
            </a:r>
            <a:r>
              <a:rPr lang="zh-CN" altLang="en-US" sz="2800" b="1" dirty="0">
                <a:latin typeface="+mj-ea"/>
                <a:ea typeface="+mj-ea"/>
              </a:rPr>
              <a:t>外一点</a:t>
            </a:r>
            <a:r>
              <a:rPr lang="en-US" altLang="zh-CN" sz="2800" b="1" dirty="0">
                <a:latin typeface="+mj-ea"/>
                <a:ea typeface="+mj-ea"/>
              </a:rPr>
              <a:t>P</a:t>
            </a:r>
            <a:r>
              <a:rPr lang="zh-CN" altLang="en-US" sz="2800" b="1" dirty="0">
                <a:latin typeface="+mj-ea"/>
                <a:ea typeface="+mj-ea"/>
              </a:rPr>
              <a:t>与直线</a:t>
            </a:r>
            <a:r>
              <a:rPr lang="en-US" altLang="zh-CN" sz="2800" b="1" dirty="0">
                <a:latin typeface="+mj-ea"/>
                <a:ea typeface="+mj-ea"/>
              </a:rPr>
              <a:t>l</a:t>
            </a:r>
            <a:r>
              <a:rPr lang="zh-CN" altLang="en-US" sz="2800" b="1" dirty="0">
                <a:latin typeface="+mj-ea"/>
                <a:ea typeface="+mj-ea"/>
              </a:rPr>
              <a:t>上两点的连线段长分别为</a:t>
            </a:r>
            <a:r>
              <a:rPr lang="en-US" altLang="zh-CN" sz="2800" b="1" dirty="0">
                <a:latin typeface="+mj-ea"/>
                <a:ea typeface="+mj-ea"/>
              </a:rPr>
              <a:t>4cm</a:t>
            </a:r>
            <a:r>
              <a:rPr lang="zh-CN" altLang="en-US" sz="2800" b="1" dirty="0">
                <a:latin typeface="+mj-ea"/>
                <a:ea typeface="+mj-ea"/>
              </a:rPr>
              <a:t>，</a:t>
            </a:r>
            <a:r>
              <a:rPr lang="en-US" altLang="zh-CN" sz="2800" b="1" dirty="0">
                <a:latin typeface="+mj-ea"/>
                <a:ea typeface="+mj-ea"/>
              </a:rPr>
              <a:t>6cm</a:t>
            </a:r>
            <a:r>
              <a:rPr lang="zh-CN" altLang="en-US" sz="2800" b="1" dirty="0">
                <a:latin typeface="+mj-ea"/>
                <a:ea typeface="+mj-ea"/>
              </a:rPr>
              <a:t>，则点</a:t>
            </a:r>
            <a:r>
              <a:rPr lang="en-US" altLang="zh-CN" sz="2800" b="1" dirty="0">
                <a:latin typeface="+mj-ea"/>
                <a:ea typeface="+mj-ea"/>
              </a:rPr>
              <a:t>P</a:t>
            </a:r>
            <a:r>
              <a:rPr lang="zh-CN" altLang="en-US" sz="2800" b="1" dirty="0">
                <a:latin typeface="+mj-ea"/>
                <a:ea typeface="+mj-ea"/>
              </a:rPr>
              <a:t>到直线</a:t>
            </a:r>
            <a:r>
              <a:rPr lang="en-US" altLang="zh-CN" sz="2800" b="1" dirty="0">
                <a:latin typeface="+mj-ea"/>
                <a:ea typeface="+mj-ea"/>
              </a:rPr>
              <a:t>l</a:t>
            </a:r>
            <a:r>
              <a:rPr lang="zh-CN" altLang="en-US" sz="2800" b="1" dirty="0">
                <a:latin typeface="+mj-ea"/>
                <a:ea typeface="+mj-ea"/>
              </a:rPr>
              <a:t>的距离是（　　）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  A.</a:t>
            </a:r>
            <a:r>
              <a:rPr lang="zh-CN" altLang="en-US" sz="2800" b="1" dirty="0">
                <a:latin typeface="+mj-ea"/>
                <a:ea typeface="+mj-ea"/>
              </a:rPr>
              <a:t>不超过</a:t>
            </a:r>
            <a:r>
              <a:rPr lang="en-US" altLang="zh-CN" sz="2800" b="1" dirty="0">
                <a:latin typeface="+mj-ea"/>
                <a:ea typeface="+mj-ea"/>
              </a:rPr>
              <a:t>4cm	    B.4cm        C.6cm	     D.</a:t>
            </a:r>
            <a:r>
              <a:rPr lang="zh-CN" altLang="en-US" sz="2800" b="1" dirty="0">
                <a:latin typeface="+mj-ea"/>
                <a:ea typeface="+mj-ea"/>
              </a:rPr>
              <a:t>不少于</a:t>
            </a:r>
            <a:r>
              <a:rPr lang="en-US" altLang="zh-CN" sz="2800" b="1" dirty="0">
                <a:latin typeface="+mj-ea"/>
                <a:ea typeface="+mj-ea"/>
              </a:rPr>
              <a:t>6cm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17DC451-D9E3-4980-B6FB-2D457A23B21F}"/>
              </a:ext>
            </a:extLst>
          </p:cNvPr>
          <p:cNvSpPr/>
          <p:nvPr/>
        </p:nvSpPr>
        <p:spPr>
          <a:xfrm>
            <a:off x="2721216" y="1766993"/>
            <a:ext cx="532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50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280DDEC-C2AE-4976-BE08-2A89A17D19F0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xmlns="" id="{B6CCC371-32E0-498E-A6B8-CA636FCE2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016" y="1065250"/>
            <a:ext cx="11785600" cy="20123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 b="1">
                <a:latin typeface="+mj-ea"/>
                <a:ea typeface="+mj-ea"/>
              </a:defRPr>
            </a:lvl1pPr>
          </a:lstStyle>
          <a:p>
            <a:r>
              <a:rPr lang="en-US" altLang="zh-CN" dirty="0"/>
              <a:t>2.</a:t>
            </a:r>
            <a:r>
              <a:rPr lang="zh-CN" altLang="en-US" dirty="0"/>
              <a:t>如图</a:t>
            </a:r>
            <a:r>
              <a:rPr lang="en-US" altLang="zh-CN" dirty="0"/>
              <a:t>, AC⊥BC, ∠C=90° ,</a:t>
            </a:r>
            <a:r>
              <a:rPr lang="zh-CN" altLang="en-US" dirty="0"/>
              <a:t>线段</a:t>
            </a:r>
            <a:r>
              <a:rPr lang="en-US" altLang="zh-CN" dirty="0"/>
              <a:t>AC</a:t>
            </a:r>
            <a:r>
              <a:rPr lang="zh-CN" altLang="en-US" dirty="0"/>
              <a:t>、</a:t>
            </a:r>
            <a:r>
              <a:rPr lang="en-US" altLang="zh-CN" dirty="0"/>
              <a:t>BC</a:t>
            </a:r>
            <a:r>
              <a:rPr lang="zh-CN" altLang="en-US" dirty="0"/>
              <a:t>、</a:t>
            </a:r>
            <a:r>
              <a:rPr lang="en-US" altLang="zh-CN" dirty="0"/>
              <a:t>CD</a:t>
            </a:r>
            <a:r>
              <a:rPr lang="zh-CN" altLang="en-US" dirty="0"/>
              <a:t>中最短的是 </a:t>
            </a:r>
            <a:r>
              <a:rPr lang="en-US" altLang="zh-CN" dirty="0"/>
              <a:t>(       )</a:t>
            </a:r>
          </a:p>
          <a:p>
            <a:r>
              <a:rPr lang="en-US" altLang="zh-CN" dirty="0"/>
              <a:t>   A. AC       </a:t>
            </a:r>
            <a:r>
              <a:rPr lang="zh-CN" altLang="en-US" dirty="0"/>
              <a:t>    </a:t>
            </a:r>
            <a:r>
              <a:rPr lang="en-US" altLang="zh-CN" dirty="0"/>
              <a:t>B. BC     </a:t>
            </a:r>
          </a:p>
          <a:p>
            <a:r>
              <a:rPr lang="en-US" altLang="zh-CN" dirty="0"/>
              <a:t>   C. CD           D. </a:t>
            </a:r>
            <a:r>
              <a:rPr lang="zh-CN" altLang="en-US" dirty="0"/>
              <a:t>不能确定</a:t>
            </a:r>
          </a:p>
        </p:txBody>
      </p:sp>
      <p:grpSp>
        <p:nvGrpSpPr>
          <p:cNvPr id="7" name="Group 24">
            <a:extLst>
              <a:ext uri="{FF2B5EF4-FFF2-40B4-BE49-F238E27FC236}">
                <a16:creationId xmlns:a16="http://schemas.microsoft.com/office/drawing/2014/main" xmlns="" id="{F4206D3F-3EB4-4D1D-86AF-A34262C8A5B6}"/>
              </a:ext>
            </a:extLst>
          </p:cNvPr>
          <p:cNvGrpSpPr>
            <a:grpSpLocks/>
          </p:cNvGrpSpPr>
          <p:nvPr/>
        </p:nvGrpSpPr>
        <p:grpSpPr bwMode="auto">
          <a:xfrm>
            <a:off x="7697008" y="2239334"/>
            <a:ext cx="3297238" cy="2133600"/>
            <a:chOff x="0" y="-484"/>
            <a:chExt cx="5194" cy="3596"/>
          </a:xfrm>
        </p:grpSpPr>
        <p:grpSp>
          <p:nvGrpSpPr>
            <p:cNvPr id="8" name="Group 4">
              <a:extLst>
                <a:ext uri="{FF2B5EF4-FFF2-40B4-BE49-F238E27FC236}">
                  <a16:creationId xmlns:a16="http://schemas.microsoft.com/office/drawing/2014/main" xmlns="" id="{6B0A01D0-9854-49F5-A7A5-E8CD2C5882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" y="261"/>
              <a:ext cx="4310" cy="2185"/>
              <a:chOff x="0" y="-102"/>
              <a:chExt cx="1724" cy="874"/>
            </a:xfrm>
          </p:grpSpPr>
          <p:sp>
            <p:nvSpPr>
              <p:cNvPr id="14" name="AutoShape 5">
                <a:extLst>
                  <a:ext uri="{FF2B5EF4-FFF2-40B4-BE49-F238E27FC236}">
                    <a16:creationId xmlns:a16="http://schemas.microsoft.com/office/drawing/2014/main" xmlns="" id="{70783270-071C-4DD5-B9BB-67625B99C7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-102"/>
                <a:ext cx="1724" cy="873"/>
              </a:xfrm>
              <a:prstGeom prst="triangle">
                <a:avLst>
                  <a:gd name="adj" fmla="val 50000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i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Line 6">
                <a:extLst>
                  <a:ext uri="{FF2B5EF4-FFF2-40B4-BE49-F238E27FC236}">
                    <a16:creationId xmlns:a16="http://schemas.microsoft.com/office/drawing/2014/main" xmlns="" id="{69FE505D-2CB5-4328-BA13-9FBAEA74AC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80000">
                <a:off x="844" y="-101"/>
                <a:ext cx="36" cy="87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6" name="Group 7">
                <a:extLst>
                  <a:ext uri="{FF2B5EF4-FFF2-40B4-BE49-F238E27FC236}">
                    <a16:creationId xmlns:a16="http://schemas.microsoft.com/office/drawing/2014/main" xmlns="" id="{A0937743-C50C-440D-9256-A1A9570F93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62" y="726"/>
                <a:ext cx="46" cy="46"/>
                <a:chOff x="0" y="0"/>
                <a:chExt cx="46" cy="46"/>
              </a:xfrm>
            </p:grpSpPr>
            <p:sp>
              <p:nvSpPr>
                <p:cNvPr id="19" name="Line 8">
                  <a:extLst>
                    <a:ext uri="{FF2B5EF4-FFF2-40B4-BE49-F238E27FC236}">
                      <a16:creationId xmlns:a16="http://schemas.microsoft.com/office/drawing/2014/main" xmlns="" id="{EB8FBACB-8288-47EE-91D7-DED169A31F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4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" name="Line 9">
                  <a:extLst>
                    <a:ext uri="{FF2B5EF4-FFF2-40B4-BE49-F238E27FC236}">
                      <a16:creationId xmlns:a16="http://schemas.microsoft.com/office/drawing/2014/main" xmlns="" id="{BBDF9921-6818-4677-ACCF-5876FA1B57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" y="0"/>
                  <a:ext cx="0" cy="4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7" name="Line 10">
                <a:extLst>
                  <a:ext uri="{FF2B5EF4-FFF2-40B4-BE49-F238E27FC236}">
                    <a16:creationId xmlns:a16="http://schemas.microsoft.com/office/drawing/2014/main" xmlns="" id="{AB84349B-3101-4D84-B164-F7D931967D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7" y="-50"/>
                <a:ext cx="45" cy="4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xmlns="" id="{A7C4B189-D16D-4978-9D70-A19D279876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2" y="-50"/>
                <a:ext cx="46" cy="4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" name="Rectangle 12">
              <a:extLst>
                <a:ext uri="{FF2B5EF4-FFF2-40B4-BE49-F238E27FC236}">
                  <a16:creationId xmlns:a16="http://schemas.microsoft.com/office/drawing/2014/main" xmlns="" id="{44B6A063-0329-4A23-ACAE-F480B323F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342"/>
              <a:ext cx="638" cy="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D</a:t>
              </a:r>
            </a:p>
          </p:txBody>
        </p:sp>
        <p:sp>
          <p:nvSpPr>
            <p:cNvPr id="11" name="Rectangle 13">
              <a:extLst>
                <a:ext uri="{FF2B5EF4-FFF2-40B4-BE49-F238E27FC236}">
                  <a16:creationId xmlns:a16="http://schemas.microsoft.com/office/drawing/2014/main" xmlns="" id="{92EB13FF-85F6-4F20-93D4-5C89EAD45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195"/>
              <a:ext cx="583" cy="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  <p:sp>
          <p:nvSpPr>
            <p:cNvPr id="12" name="Rectangle 14">
              <a:extLst>
                <a:ext uri="{FF2B5EF4-FFF2-40B4-BE49-F238E27FC236}">
                  <a16:creationId xmlns:a16="http://schemas.microsoft.com/office/drawing/2014/main" xmlns="" id="{6C8E0C6F-195A-44DB-9C74-0AD9C7036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2302"/>
              <a:ext cx="582" cy="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13" name="Rectangle 15">
              <a:extLst>
                <a:ext uri="{FF2B5EF4-FFF2-40B4-BE49-F238E27FC236}">
                  <a16:creationId xmlns:a16="http://schemas.microsoft.com/office/drawing/2014/main" xmlns="" id="{7EF11827-E206-446B-AA95-B8EE1E854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" y="-484"/>
              <a:ext cx="610" cy="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</p:grpSp>
      <p:sp>
        <p:nvSpPr>
          <p:cNvPr id="21" name="Rectangle 16">
            <a:extLst>
              <a:ext uri="{FF2B5EF4-FFF2-40B4-BE49-F238E27FC236}">
                <a16:creationId xmlns:a16="http://schemas.microsoft.com/office/drawing/2014/main" xmlns="" id="{B2C0D12A-0328-41E8-89E0-A92BC18DA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4432" y="1205788"/>
            <a:ext cx="4778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22446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280DDEC-C2AE-4976-BE08-2A89A17D19F0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xmlns="" id="{5482B8B4-D0A8-4AAF-82D4-BE5761992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2562225"/>
            <a:ext cx="136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" name="Text Box 13">
            <a:extLst>
              <a:ext uri="{FF2B5EF4-FFF2-40B4-BE49-F238E27FC236}">
                <a16:creationId xmlns:a16="http://schemas.microsoft.com/office/drawing/2014/main" xmlns="" id="{3A8ABC3F-CF93-47A3-8FDD-9AEE2DD6E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562225"/>
            <a:ext cx="1512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5" name="Text Box 15">
            <a:extLst>
              <a:ext uri="{FF2B5EF4-FFF2-40B4-BE49-F238E27FC236}">
                <a16:creationId xmlns:a16="http://schemas.microsoft.com/office/drawing/2014/main" xmlns="" id="{8D09A618-CEF4-430B-A090-73A8764C9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562225"/>
            <a:ext cx="1441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6" name="Rectangle 38">
            <a:extLst>
              <a:ext uri="{FF2B5EF4-FFF2-40B4-BE49-F238E27FC236}">
                <a16:creationId xmlns:a16="http://schemas.microsoft.com/office/drawing/2014/main" xmlns="" id="{683A4505-D83B-4BDE-A0ED-8CF591AA6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268" y="1058228"/>
            <a:ext cx="1162905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3</a:t>
            </a:r>
            <a:r>
              <a:rPr lang="zh-CN" altLang="en-US" sz="2800" b="1" dirty="0">
                <a:latin typeface="+mj-ea"/>
                <a:ea typeface="+mj-ea"/>
              </a:rPr>
              <a:t>.如图，下列说法正确的是（     ）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   A.</a:t>
            </a:r>
            <a:r>
              <a:rPr lang="zh-CN" altLang="en-US" sz="2800" b="1" dirty="0">
                <a:latin typeface="+mj-ea"/>
                <a:ea typeface="+mj-ea"/>
              </a:rPr>
              <a:t>线段</a:t>
            </a:r>
            <a:r>
              <a:rPr lang="en-US" altLang="zh-CN" sz="2800" b="1" dirty="0">
                <a:latin typeface="+mj-ea"/>
                <a:ea typeface="+mj-ea"/>
              </a:rPr>
              <a:t>AB</a:t>
            </a:r>
            <a:r>
              <a:rPr lang="zh-CN" altLang="en-US" sz="2800" b="1" dirty="0">
                <a:latin typeface="+mj-ea"/>
                <a:ea typeface="+mj-ea"/>
              </a:rPr>
              <a:t>叫做点</a:t>
            </a:r>
            <a:r>
              <a:rPr lang="en-US" altLang="zh-CN" sz="2800" b="1" dirty="0">
                <a:latin typeface="+mj-ea"/>
                <a:ea typeface="+mj-ea"/>
              </a:rPr>
              <a:t>B</a:t>
            </a:r>
            <a:r>
              <a:rPr lang="zh-CN" altLang="en-US" sz="2800" b="1" dirty="0">
                <a:latin typeface="+mj-ea"/>
                <a:ea typeface="+mj-ea"/>
              </a:rPr>
              <a:t>到直线</a:t>
            </a:r>
            <a:r>
              <a:rPr lang="en-US" altLang="zh-CN" sz="2800" b="1" dirty="0">
                <a:latin typeface="+mj-ea"/>
                <a:ea typeface="+mj-ea"/>
              </a:rPr>
              <a:t>AC</a:t>
            </a:r>
            <a:r>
              <a:rPr lang="zh-CN" altLang="en-US" sz="2800" b="1" dirty="0">
                <a:latin typeface="+mj-ea"/>
                <a:ea typeface="+mj-ea"/>
              </a:rPr>
              <a:t>的距离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   B.</a:t>
            </a:r>
            <a:r>
              <a:rPr lang="zh-CN" altLang="en-US" sz="2800" b="1" dirty="0">
                <a:latin typeface="+mj-ea"/>
                <a:ea typeface="+mj-ea"/>
              </a:rPr>
              <a:t>线段</a:t>
            </a:r>
            <a:r>
              <a:rPr lang="en-US" altLang="zh-CN" sz="2800" b="1" dirty="0">
                <a:latin typeface="+mj-ea"/>
                <a:ea typeface="+mj-ea"/>
              </a:rPr>
              <a:t>AB</a:t>
            </a:r>
            <a:r>
              <a:rPr lang="zh-CN" altLang="en-US" sz="2800" b="1" dirty="0">
                <a:latin typeface="+mj-ea"/>
                <a:ea typeface="+mj-ea"/>
              </a:rPr>
              <a:t>的长度叫作点</a:t>
            </a:r>
            <a:r>
              <a:rPr lang="en-US" altLang="zh-CN" sz="2800" b="1" dirty="0">
                <a:latin typeface="+mj-ea"/>
                <a:ea typeface="+mj-ea"/>
              </a:rPr>
              <a:t>A</a:t>
            </a:r>
            <a:r>
              <a:rPr lang="zh-CN" altLang="en-US" sz="2800" b="1" dirty="0">
                <a:latin typeface="+mj-ea"/>
                <a:ea typeface="+mj-ea"/>
              </a:rPr>
              <a:t>到直线</a:t>
            </a:r>
            <a:r>
              <a:rPr lang="en-US" altLang="zh-CN" sz="2800" b="1" dirty="0">
                <a:latin typeface="+mj-ea"/>
                <a:ea typeface="+mj-ea"/>
              </a:rPr>
              <a:t>AC</a:t>
            </a:r>
            <a:r>
              <a:rPr lang="zh-CN" altLang="en-US" sz="2800" b="1" dirty="0">
                <a:latin typeface="+mj-ea"/>
                <a:ea typeface="+mj-ea"/>
              </a:rPr>
              <a:t>的距离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   C.</a:t>
            </a:r>
            <a:r>
              <a:rPr lang="zh-CN" altLang="en-US" sz="2800" b="1" dirty="0">
                <a:latin typeface="+mj-ea"/>
                <a:ea typeface="+mj-ea"/>
              </a:rPr>
              <a:t>线段</a:t>
            </a:r>
            <a:r>
              <a:rPr lang="en-US" altLang="zh-CN" sz="2800" b="1" dirty="0">
                <a:latin typeface="+mj-ea"/>
                <a:ea typeface="+mj-ea"/>
              </a:rPr>
              <a:t>BD</a:t>
            </a:r>
            <a:r>
              <a:rPr lang="zh-CN" altLang="en-US" sz="2800" b="1" dirty="0">
                <a:latin typeface="+mj-ea"/>
                <a:ea typeface="+mj-ea"/>
              </a:rPr>
              <a:t>的长度叫作点</a:t>
            </a:r>
            <a:r>
              <a:rPr lang="en-US" altLang="zh-CN" sz="2800" b="1" dirty="0">
                <a:latin typeface="+mj-ea"/>
                <a:ea typeface="+mj-ea"/>
              </a:rPr>
              <a:t>D</a:t>
            </a:r>
            <a:r>
              <a:rPr lang="zh-CN" altLang="en-US" sz="2800" b="1" dirty="0">
                <a:latin typeface="+mj-ea"/>
                <a:ea typeface="+mj-ea"/>
              </a:rPr>
              <a:t>到直线</a:t>
            </a:r>
            <a:r>
              <a:rPr lang="en-US" altLang="zh-CN" sz="2800" b="1" dirty="0">
                <a:latin typeface="+mj-ea"/>
                <a:ea typeface="+mj-ea"/>
              </a:rPr>
              <a:t>BC</a:t>
            </a:r>
            <a:r>
              <a:rPr lang="zh-CN" altLang="en-US" sz="2800" b="1" dirty="0">
                <a:latin typeface="+mj-ea"/>
                <a:ea typeface="+mj-ea"/>
              </a:rPr>
              <a:t>的距离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   D.</a:t>
            </a:r>
            <a:r>
              <a:rPr lang="zh-CN" altLang="en-US" sz="2800" b="1" dirty="0">
                <a:latin typeface="+mj-ea"/>
                <a:ea typeface="+mj-ea"/>
              </a:rPr>
              <a:t>线段</a:t>
            </a:r>
            <a:r>
              <a:rPr lang="en-US" altLang="zh-CN" sz="2800" b="1" dirty="0">
                <a:latin typeface="+mj-ea"/>
                <a:ea typeface="+mj-ea"/>
              </a:rPr>
              <a:t>BD</a:t>
            </a:r>
            <a:r>
              <a:rPr lang="zh-CN" altLang="en-US" sz="2800" b="1" dirty="0">
                <a:latin typeface="+mj-ea"/>
                <a:ea typeface="+mj-ea"/>
              </a:rPr>
              <a:t>的长度叫作点</a:t>
            </a:r>
            <a:r>
              <a:rPr lang="en-US" altLang="zh-CN" sz="2800" b="1" dirty="0">
                <a:latin typeface="+mj-ea"/>
                <a:ea typeface="+mj-ea"/>
              </a:rPr>
              <a:t>B</a:t>
            </a:r>
            <a:r>
              <a:rPr lang="zh-CN" altLang="en-US" sz="2800" b="1" dirty="0">
                <a:latin typeface="+mj-ea"/>
                <a:ea typeface="+mj-ea"/>
              </a:rPr>
              <a:t>到直线</a:t>
            </a:r>
            <a:r>
              <a:rPr lang="en-US" altLang="zh-CN" sz="2800" b="1" dirty="0">
                <a:latin typeface="+mj-ea"/>
                <a:ea typeface="+mj-ea"/>
              </a:rPr>
              <a:t>AC</a:t>
            </a:r>
            <a:r>
              <a:rPr lang="zh-CN" altLang="en-US" sz="2800" b="1" dirty="0">
                <a:latin typeface="+mj-ea"/>
                <a:ea typeface="+mj-ea"/>
              </a:rPr>
              <a:t>的距离</a:t>
            </a:r>
          </a:p>
        </p:txBody>
      </p:sp>
      <p:grpSp>
        <p:nvGrpSpPr>
          <p:cNvPr id="17" name="Group 39">
            <a:extLst>
              <a:ext uri="{FF2B5EF4-FFF2-40B4-BE49-F238E27FC236}">
                <a16:creationId xmlns:a16="http://schemas.microsoft.com/office/drawing/2014/main" xmlns="" id="{3DAB1FD0-03F6-4820-A6D8-A07724900A18}"/>
              </a:ext>
            </a:extLst>
          </p:cNvPr>
          <p:cNvGrpSpPr>
            <a:grpSpLocks/>
          </p:cNvGrpSpPr>
          <p:nvPr/>
        </p:nvGrpSpPr>
        <p:grpSpPr bwMode="auto">
          <a:xfrm>
            <a:off x="8422609" y="1576201"/>
            <a:ext cx="3267333" cy="2429247"/>
            <a:chOff x="0" y="0"/>
            <a:chExt cx="3462" cy="2880"/>
          </a:xfrm>
        </p:grpSpPr>
        <p:sp>
          <p:nvSpPr>
            <p:cNvPr id="18" name="Line 40">
              <a:extLst>
                <a:ext uri="{FF2B5EF4-FFF2-40B4-BE49-F238E27FC236}">
                  <a16:creationId xmlns:a16="http://schemas.microsoft.com/office/drawing/2014/main" xmlns="" id="{AD641F23-169F-412A-A21F-4C257FF50D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9" y="479"/>
              <a:ext cx="0" cy="18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41">
              <a:extLst>
                <a:ext uri="{FF2B5EF4-FFF2-40B4-BE49-F238E27FC236}">
                  <a16:creationId xmlns:a16="http://schemas.microsoft.com/office/drawing/2014/main" xmlns="" id="{9B3F2C80-25FA-4C44-84CA-91536F7511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4" y="2043"/>
              <a:ext cx="2835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" name="Group 42">
              <a:extLst>
                <a:ext uri="{FF2B5EF4-FFF2-40B4-BE49-F238E27FC236}">
                  <a16:creationId xmlns:a16="http://schemas.microsoft.com/office/drawing/2014/main" xmlns="" id="{37F5029F-3960-4043-B88D-57F261D93D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3462" cy="2880"/>
              <a:chOff x="0" y="0"/>
              <a:chExt cx="3462" cy="2880"/>
            </a:xfrm>
          </p:grpSpPr>
          <p:sp>
            <p:nvSpPr>
              <p:cNvPr id="21" name="Line 43">
                <a:extLst>
                  <a:ext uri="{FF2B5EF4-FFF2-40B4-BE49-F238E27FC236}">
                    <a16:creationId xmlns:a16="http://schemas.microsoft.com/office/drawing/2014/main" xmlns="" id="{66A8480B-BCAF-4C84-86FE-4258147078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0" y="480"/>
                <a:ext cx="2760" cy="156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Line 44">
                <a:extLst>
                  <a:ext uri="{FF2B5EF4-FFF2-40B4-BE49-F238E27FC236}">
                    <a16:creationId xmlns:a16="http://schemas.microsoft.com/office/drawing/2014/main" xmlns="" id="{9F8B6A3B-2353-4BB3-9A33-B004D0A372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0" y="940"/>
                <a:ext cx="798" cy="134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Line 45">
                <a:extLst>
                  <a:ext uri="{FF2B5EF4-FFF2-40B4-BE49-F238E27FC236}">
                    <a16:creationId xmlns:a16="http://schemas.microsoft.com/office/drawing/2014/main" xmlns="" id="{038D240C-75F4-4DAE-9B94-AF91593141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6" y="1118"/>
                <a:ext cx="228" cy="11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Line 46">
                <a:extLst>
                  <a:ext uri="{FF2B5EF4-FFF2-40B4-BE49-F238E27FC236}">
                    <a16:creationId xmlns:a16="http://schemas.microsoft.com/office/drawing/2014/main" xmlns="" id="{D83F7531-2446-47AE-83B2-4E22485A63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3" y="1080"/>
                <a:ext cx="98" cy="17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Text Box 47">
                <a:extLst>
                  <a:ext uri="{FF2B5EF4-FFF2-40B4-BE49-F238E27FC236}">
                    <a16:creationId xmlns:a16="http://schemas.microsoft.com/office/drawing/2014/main" xmlns="" id="{A01C1D13-9F21-4D1E-A70B-1DDBC4111C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60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A</a:t>
                </a:r>
              </a:p>
            </p:txBody>
          </p:sp>
          <p:sp>
            <p:nvSpPr>
              <p:cNvPr id="27" name="Text Box 48">
                <a:extLst>
                  <a:ext uri="{FF2B5EF4-FFF2-40B4-BE49-F238E27FC236}">
                    <a16:creationId xmlns:a16="http://schemas.microsoft.com/office/drawing/2014/main" xmlns="" id="{7C1786C8-E33D-464F-837D-9AF8DE8509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" y="2160"/>
                <a:ext cx="60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B</a:t>
                </a:r>
              </a:p>
            </p:txBody>
          </p:sp>
          <p:sp>
            <p:nvSpPr>
              <p:cNvPr id="28" name="Text Box 49">
                <a:extLst>
                  <a:ext uri="{FF2B5EF4-FFF2-40B4-BE49-F238E27FC236}">
                    <a16:creationId xmlns:a16="http://schemas.microsoft.com/office/drawing/2014/main" xmlns="" id="{E01FC0B2-A6B7-453F-89FA-BC71DC8D35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62" y="1953"/>
                <a:ext cx="60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C</a:t>
                </a:r>
              </a:p>
            </p:txBody>
          </p:sp>
          <p:sp>
            <p:nvSpPr>
              <p:cNvPr id="29" name="Text Box 50">
                <a:extLst>
                  <a:ext uri="{FF2B5EF4-FFF2-40B4-BE49-F238E27FC236}">
                    <a16:creationId xmlns:a16="http://schemas.microsoft.com/office/drawing/2014/main" xmlns="" id="{1FB3014E-F684-4331-AD48-A1B3674724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40" y="360"/>
                <a:ext cx="60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D</a:t>
                </a:r>
              </a:p>
            </p:txBody>
          </p:sp>
        </p:grpSp>
      </p:grpSp>
      <p:sp>
        <p:nvSpPr>
          <p:cNvPr id="30" name="Text Box 18">
            <a:extLst>
              <a:ext uri="{FF2B5EF4-FFF2-40B4-BE49-F238E27FC236}">
                <a16:creationId xmlns:a16="http://schemas.microsoft.com/office/drawing/2014/main" xmlns="" id="{D6C17A74-5DF7-47DA-A7C7-DC1F3B5C2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3872" y="1195982"/>
            <a:ext cx="4318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92333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12060</TotalTime>
  <Words>638</Words>
  <Application>Microsoft Office PowerPoint</Application>
  <PresentationFormat>自定义</PresentationFormat>
  <Paragraphs>83</Paragraphs>
  <Slides>12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533</cp:revision>
  <dcterms:created xsi:type="dcterms:W3CDTF">2017-03-29T03:26:00Z</dcterms:created>
  <dcterms:modified xsi:type="dcterms:W3CDTF">2020-04-23T09:52:00Z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